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4" r:id="rId12"/>
    <p:sldId id="425" r:id="rId13"/>
    <p:sldId id="410" r:id="rId14"/>
    <p:sldId id="270" r:id="rId15"/>
  </p:sldIdLst>
  <p:sldSz cx="9144000" cy="5143500" type="screen16x9"/>
  <p:notesSz cx="6858000" cy="914400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Century Gothic" pitchFamily="34" charset="0"/>
      <p:regular r:id="rId21"/>
      <p:bold r:id="rId22"/>
      <p:italic r:id="rId23"/>
      <p:boldItalic r:id="rId24"/>
    </p:embeddedFont>
    <p:embeddedFont>
      <p:font typeface="Arial Narrow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smtClean="0">
                <a:solidFill>
                  <a:srgbClr val="FF0000"/>
                </a:solidFill>
              </a:rPr>
              <a:t>Máquina de Vetores de Suporte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 smtClean="0">
                <a:solidFill>
                  <a:srgbClr val="FF0000"/>
                </a:solidFill>
              </a:rPr>
              <a:t>Teoria</a:t>
            </a:r>
            <a:r>
              <a:rPr lang="en-US" sz="4000" dirty="0" smtClean="0">
                <a:solidFill>
                  <a:srgbClr val="FF0000"/>
                </a:solidFill>
              </a:rPr>
              <a:t> e </a:t>
            </a:r>
            <a:r>
              <a:rPr lang="en-US" sz="4000" dirty="0" err="1" smtClean="0">
                <a:solidFill>
                  <a:srgbClr val="FF0000"/>
                </a:solidFill>
              </a:rPr>
              <a:t>Prática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38916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0589" y="1777998"/>
            <a:ext cx="3594919" cy="2786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Desenvolvendo a hipótese: Aqui, temos três hiperplanos (A, B e C). </a:t>
            </a:r>
            <a:r>
              <a:rPr lang="pt-BR" dirty="0" smtClean="0"/>
              <a:t>Mas qual </a:t>
            </a:r>
            <a:r>
              <a:rPr lang="pt-BR" dirty="0" smtClean="0"/>
              <a:t>o hiperplano certo para classificar estrela e </a:t>
            </a:r>
            <a:r>
              <a:rPr lang="pt-BR" dirty="0" smtClean="0"/>
              <a:t>círculo?</a:t>
            </a:r>
            <a:endParaRPr lang="pt-B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Aqui, temos três </a:t>
            </a:r>
            <a:r>
              <a:rPr lang="pt-BR" b="1" dirty="0" smtClean="0"/>
              <a:t>hiperplanos (A, B e C) </a:t>
            </a:r>
            <a:r>
              <a:rPr lang="pt-BR" dirty="0" smtClean="0"/>
              <a:t>e todos estão </a:t>
            </a:r>
            <a:r>
              <a:rPr lang="pt-BR" dirty="0" smtClean="0"/>
              <a:t>dividindo </a:t>
            </a:r>
            <a:r>
              <a:rPr lang="pt-BR" dirty="0" smtClean="0"/>
              <a:t>bem as classes.</a:t>
            </a:r>
          </a:p>
          <a:p>
            <a:r>
              <a:rPr lang="pt-BR" dirty="0" smtClean="0"/>
              <a:t>Agora, como podemos identificar o hiperplano certo?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Maximizar </a:t>
            </a:r>
            <a:r>
              <a:rPr lang="pt-BR" dirty="0" smtClean="0"/>
              <a:t>as distâncias entre o ponto de dados mais próximo (de qualquer</a:t>
            </a:r>
          </a:p>
          <a:p>
            <a:r>
              <a:rPr lang="pt-BR" dirty="0" smtClean="0"/>
              <a:t>classe) e o hiperplano nos ajudará a decidir o hiperplano correto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 smtClean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3200"/>
            </a:pPr>
            <a:r>
              <a:rPr lang="pt-BR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</a:t>
            </a:r>
            <a:r>
              <a:rPr lang="pt-BR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(SVM)</a:t>
            </a:r>
            <a:endParaRPr lang="pt-BR" sz="55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4" name="Picture 2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52" y="2311398"/>
            <a:ext cx="3474747" cy="26929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https://stanford.edu/~shervine/l/pt/teaching/cs-229/dicas-aprendizado-nao-supervisionado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Os </a:t>
            </a:r>
            <a:r>
              <a:rPr lang="pt-BR" sz="1600" b="1" dirty="0" smtClean="0"/>
              <a:t>algoritmos</a:t>
            </a:r>
            <a:r>
              <a:rPr lang="pt-BR" sz="1600" dirty="0" smtClean="0"/>
              <a:t> de aprendizagem </a:t>
            </a:r>
            <a:r>
              <a:rPr lang="pt-BR" sz="1600" b="1" dirty="0" smtClean="0"/>
              <a:t>supervisionada</a:t>
            </a:r>
            <a:r>
              <a:rPr lang="pt-BR" sz="1600" dirty="0" smtClean="0"/>
              <a:t> relacionam uma saída com uma entrada com base em dados rotulados. Neste caso, o usuário alimenta ao </a:t>
            </a:r>
            <a:r>
              <a:rPr lang="pt-BR" sz="1600" b="1" dirty="0" smtClean="0"/>
              <a:t>algoritmo</a:t>
            </a:r>
            <a:r>
              <a:rPr lang="pt-BR" sz="1600" dirty="0" smtClean="0"/>
              <a:t> pares de entradas e saídas </a:t>
            </a:r>
            <a:r>
              <a:rPr lang="pt-BR" sz="1600" dirty="0" smtClean="0"/>
              <a:t>conhecidos.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Na </a:t>
            </a:r>
            <a:r>
              <a:rPr lang="pt-BR" dirty="0" smtClean="0"/>
              <a:t>prática não há muita diferença</a:t>
            </a:r>
            <a:r>
              <a:rPr lang="pt-BR" dirty="0" smtClean="0"/>
              <a:t>... O principal </a:t>
            </a:r>
            <a:r>
              <a:rPr lang="pt-BR" dirty="0" smtClean="0"/>
              <a:t>fator é o modo de estabelecer </a:t>
            </a:r>
            <a:r>
              <a:rPr lang="pt-BR" dirty="0" smtClean="0"/>
              <a:t>o </a:t>
            </a:r>
            <a:r>
              <a:rPr lang="pt-BR" b="1" dirty="0" smtClean="0"/>
              <a:t>hiperplano</a:t>
            </a:r>
            <a:r>
              <a:rPr lang="pt-BR" dirty="0" smtClean="0"/>
              <a:t>. </a:t>
            </a:r>
          </a:p>
          <a:p>
            <a:endParaRPr lang="pt-BR" dirty="0" smtClean="0"/>
          </a:p>
          <a:p>
            <a:r>
              <a:rPr lang="pt-BR" b="1" dirty="0" smtClean="0"/>
              <a:t>SVM</a:t>
            </a:r>
            <a:r>
              <a:rPr lang="pt-BR" dirty="0" smtClean="0"/>
              <a:t> buscando </a:t>
            </a:r>
            <a:r>
              <a:rPr lang="pt-BR" dirty="0" smtClean="0"/>
              <a:t>a otimização das margens e a </a:t>
            </a:r>
            <a:r>
              <a:rPr lang="pt-BR" b="1" dirty="0" smtClean="0"/>
              <a:t>RNA</a:t>
            </a:r>
            <a:r>
              <a:rPr lang="pt-BR" dirty="0" smtClean="0"/>
              <a:t> </a:t>
            </a:r>
            <a:r>
              <a:rPr lang="pt-BR" dirty="0" smtClean="0"/>
              <a:t>buscando o mínimo global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          SVM			         RNA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SVM</a:t>
            </a:r>
            <a:r>
              <a:rPr lang="pt-BR" dirty="0" smtClean="0"/>
              <a:t> buscando </a:t>
            </a:r>
            <a:r>
              <a:rPr lang="pt-BR" dirty="0" smtClean="0"/>
              <a:t>a otimização das margens e a </a:t>
            </a:r>
            <a:r>
              <a:rPr lang="pt-BR" b="1" dirty="0" smtClean="0"/>
              <a:t>RNA</a:t>
            </a:r>
            <a:r>
              <a:rPr lang="pt-BR" dirty="0" smtClean="0"/>
              <a:t> </a:t>
            </a:r>
            <a:r>
              <a:rPr lang="pt-BR" dirty="0" smtClean="0"/>
              <a:t>buscando o mínimo global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          SVM			         RNA</a:t>
            </a:r>
            <a:endParaRPr lang="pt-BR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Os </a:t>
            </a:r>
            <a:r>
              <a:rPr lang="pt-BR" b="1" dirty="0" smtClean="0"/>
              <a:t>“Vetores de suporte” </a:t>
            </a:r>
            <a:r>
              <a:rPr lang="pt-BR" dirty="0" smtClean="0"/>
              <a:t>são simplesmente as coordenadas da observação</a:t>
            </a:r>
          </a:p>
          <a:p>
            <a:pPr algn="r"/>
            <a:r>
              <a:rPr lang="pt-BR" dirty="0" smtClean="0"/>
              <a:t>individual. </a:t>
            </a:r>
            <a:r>
              <a:rPr lang="pt-BR" dirty="0" smtClean="0"/>
              <a:t>Uma </a:t>
            </a:r>
            <a:r>
              <a:rPr lang="pt-BR" b="1" dirty="0" smtClean="0"/>
              <a:t>SVM</a:t>
            </a:r>
            <a:r>
              <a:rPr lang="pt-BR" dirty="0" smtClean="0"/>
              <a:t> é </a:t>
            </a:r>
            <a:r>
              <a:rPr lang="pt-BR" dirty="0" smtClean="0"/>
              <a:t>uma fronteira que melhor </a:t>
            </a:r>
            <a:r>
              <a:rPr lang="pt-BR" dirty="0" smtClean="0"/>
              <a:t>realiza </a:t>
            </a:r>
            <a:r>
              <a:rPr lang="pt-BR" dirty="0" smtClean="0"/>
              <a:t>as duas</a:t>
            </a:r>
          </a:p>
          <a:p>
            <a:pPr algn="r"/>
            <a:r>
              <a:rPr lang="pt-BR" dirty="0" smtClean="0"/>
              <a:t>classes (hiperplano / linha).</a:t>
            </a:r>
            <a:endParaRPr lang="pt-B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376</Words>
  <PresentationFormat>Apresentação na tela (16:9)</PresentationFormat>
  <Paragraphs>101</Paragraphs>
  <Slides>14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Arial Narrow</vt:lpstr>
      <vt:lpstr>Simple Light</vt:lpstr>
      <vt:lpstr>Slide 1</vt:lpstr>
      <vt:lpstr>Slide 2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89</cp:revision>
  <dcterms:modified xsi:type="dcterms:W3CDTF">2022-03-24T18:05:40Z</dcterms:modified>
</cp:coreProperties>
</file>